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Helvetica Neue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6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19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Social Media">
  <p:cSld name="© Templateswise.com - Social Medi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67494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67545" y="915566"/>
            <a:ext cx="8208912" cy="45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Media 2">
  <p:cSld name="Social Media 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rot="5400000">
            <a:off x="-1642851" y="1642852"/>
            <a:ext cx="5143500" cy="1857796"/>
          </a:xfrm>
          <a:custGeom>
            <a:rect b="b" l="l" r="r" t="t"/>
            <a:pathLst>
              <a:path extrusionOk="0" h="933" w="1152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1857798" y="915566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857798" y="2057202"/>
            <a:ext cx="6818658" cy="2448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Media 4">
  <p:cSld name="Social Media 4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4402138"/>
            <a:ext cx="9144000" cy="741363"/>
          </a:xfrm>
          <a:custGeom>
            <a:rect b="b" l="l" r="r" t="t"/>
            <a:pathLst>
              <a:path extrusionOk="0" h="933" w="1152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467544" y="1419622"/>
            <a:ext cx="8208912" cy="2982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Media 3">
  <p:cSld name="Social Media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6659565" y="2973749"/>
            <a:ext cx="260348" cy="337384"/>
          </a:xfrm>
          <a:custGeom>
            <a:rect b="b" l="l" r="r" t="t"/>
            <a:pathLst>
              <a:path extrusionOk="0" h="2400" w="1852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644008" y="1746440"/>
            <a:ext cx="4032448" cy="5055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4008" y="2459046"/>
            <a:ext cx="4032448" cy="2003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1235798"/>
            <a:ext cx="3400066" cy="347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b="0" i="0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ir.lib.cyut.edu.tw:8080/bitstream/310901800/32907/1/104CYUT0396005-001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mdpi.com/2071-1050/11/6/1611/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jp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462372" y="483518"/>
            <a:ext cx="821925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</a:pPr>
            <a:r>
              <a:rPr b="1" lang="zh-TW" sz="2160"/>
              <a:t>-----------------SAS口碑行銷 期末報告( Group4 )-----------------</a:t>
            </a:r>
            <a:br>
              <a:rPr lang="zh-TW" sz="3780"/>
            </a:br>
            <a:r>
              <a:rPr b="1" lang="zh-TW" sz="3509"/>
              <a:t>透過爬蟲 PPT CVS 版(超商版)</a:t>
            </a:r>
            <a:br>
              <a:rPr b="1" lang="zh-TW" sz="3509"/>
            </a:br>
            <a:r>
              <a:rPr b="1" lang="zh-TW" sz="3509"/>
              <a:t>進行各超商評價與心得之文字分析</a:t>
            </a:r>
            <a:endParaRPr sz="350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1857798" y="915566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zh-TW" sz="3200"/>
              <a:t>參考文獻1</a:t>
            </a:r>
            <a:endParaRPr b="1" sz="3200"/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1857798" y="2057202"/>
            <a:ext cx="6818658" cy="2448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zh-TW"/>
              <a:t>———《以社群網評論分析作為信任基礎之推薦系統》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zh-TW"/>
              <a:t>連結：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http://ir.lib.cyut.edu.tw:8080/bitstream/310901800/32907/1/104CYUT0396005-001.pdf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600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4716016" y="555526"/>
            <a:ext cx="4248472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這個研究的目標為：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以網路社群評論信任值為基礎的協同過濾式推薦系統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4728690" y="2464317"/>
            <a:ext cx="4235798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此研究採取的分析方法：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TF-IDF</a:t>
            </a: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擷取社群網路上的評論特徵，再用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SVM</a:t>
            </a: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進行分類為正向與負向評論，最後再根據此結果計算信任值與進行預測。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251520" y="3651870"/>
            <a:ext cx="3384376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323528" y="3939902"/>
            <a:ext cx="1944216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0001" y="123478"/>
            <a:ext cx="4663878" cy="42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4763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1187624" y="843558"/>
            <a:ext cx="727280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針對此篇論文的分析：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我們認為其中的</a:t>
            </a:r>
            <a:r>
              <a:rPr lang="zh-TW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"TF-IDF</a:t>
            </a: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擷取評論特徵</a:t>
            </a:r>
            <a:r>
              <a:rPr lang="zh-TW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的方法可以應用在我們的報告上，可以用來擷取全家與</a:t>
            </a:r>
            <a:r>
              <a:rPr lang="zh-TW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7-11</a:t>
            </a: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各自心得內文的文本特徵，並進行分析。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而</a:t>
            </a:r>
            <a:r>
              <a:rPr lang="zh-TW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SVM</a:t>
            </a: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進行分類的部分，因為我們已經可以透過PTT CVS版的”商品文章”中的”評價”</a:t>
            </a:r>
            <a:r>
              <a:rPr lang="zh-TW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這個欄位的分數來</a:t>
            </a: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做商品好壞的區分，因此分類的部分我們認為我們不需要使用到</a:t>
            </a:r>
            <a:r>
              <a:rPr lang="zh-TW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SVM</a:t>
            </a: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1857798" y="915566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zh-TW" sz="3200"/>
              <a:t>參考文獻2</a:t>
            </a:r>
            <a:endParaRPr b="1" sz="3200"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1763688" y="2067694"/>
            <a:ext cx="7128792" cy="1944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zh-TW"/>
              <a:t>———《Analyzing Online Car Reviews Using Text Mining 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zh-TW"/>
              <a:t>連結: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https://www.mdpi.com/2071-1050/11/6/1611/pdf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201696"/>
            <a:ext cx="3971479" cy="187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1936" t="0"/>
          <a:stretch/>
        </p:blipFill>
        <p:spPr>
          <a:xfrm>
            <a:off x="2545449" y="2073904"/>
            <a:ext cx="6503528" cy="288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4848995" y="627534"/>
            <a:ext cx="355887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論文抓取Online Consumer Reviews放入Excel中當作參考資料，而我們選擇抓取PPT中CVS版的資料，並以Pandas去處理資料。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09158" y="2359901"/>
            <a:ext cx="236065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而Online Consumer Reviews 中有顧客對於產品的評分(1-5)，同時在PPT中CVS版內也有顧客對每項產品的評分(1-100)，因此我們的評分應為更加細緻。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907"/>
            <a:ext cx="5590212" cy="245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3848" y="2423944"/>
            <a:ext cx="5554712" cy="245152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>
            <a:off x="5734224" y="555526"/>
            <a:ext cx="302433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論文中是按照汽車品牌，去製作出不同品牌的文字雲，即可直接看出該品牌的特性。而我們也效仿此，分別製成7-11及全家的文字雲，以方便查看此結果。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1187624" y="843558"/>
            <a:ext cx="727280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針對此篇論文的分析：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我們認為此篇的研究方法可以應用在我們的報告上，主因為此篇論文的研究方法和我們的相當類似。他們亦是透過抓取大量review的方式，去進行好壞判斷。另外論文中也有製作成不同廠牌的文字雲，去進行分析，是非常值得我們參考的部分。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907704" y="2067694"/>
            <a:ext cx="7236296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80"/>
              <a:buFont typeface="Calibri"/>
              <a:buNone/>
            </a:pPr>
            <a:r>
              <a:rPr b="1" lang="zh-TW" sz="3780"/>
              <a:t>Part4. </a:t>
            </a:r>
            <a:r>
              <a:rPr b="1" lang="zh-TW" sz="3420"/>
              <a:t>資料收集與清理</a:t>
            </a:r>
            <a:br>
              <a:rPr b="1" lang="zh-TW" sz="3420"/>
            </a:br>
            <a:br>
              <a:rPr b="1" lang="zh-TW" sz="3420"/>
            </a:br>
            <a:r>
              <a:rPr b="1" lang="zh-TW" sz="3420"/>
              <a:t>	    </a:t>
            </a:r>
            <a:r>
              <a:rPr b="1" lang="zh-TW" sz="2790"/>
              <a:t>-- 網路爬蟲 爬取PTT CVS版近期文章</a:t>
            </a:r>
            <a:endParaRPr b="1" sz="279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爬40頁.jpg" id="174" name="Google Shape;1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7678" y="525195"/>
            <a:ext cx="4196554" cy="361861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217329" y="4299942"/>
            <a:ext cx="3033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＊爬CVS板最新的前40頁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20" y="169764"/>
            <a:ext cx="3779912" cy="40484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>
            <a:off x="4211960" y="2139702"/>
            <a:ext cx="504056" cy="4320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44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4827366" y="4143812"/>
            <a:ext cx="3033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＊得到有效文章共800筆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1907704" y="1923678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b="1" lang="zh-TW" sz="3800"/>
              <a:t>Part1. 問題說明</a:t>
            </a:r>
            <a:endParaRPr b="1" sz="3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216606" y="525195"/>
            <a:ext cx="4355394" cy="3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然而，文章有很多種</a:t>
            </a:r>
            <a:r>
              <a:rPr b="1" lang="zh-TW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不同類型</a:t>
            </a:r>
            <a:r>
              <a:rPr lang="zh-TW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，但我們只需要有評價商品的文章，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因此我們決定 ：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取出標題中含有〔商品〕分類的文章來進行分析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此外，商品類的文章有規定格式，因此分析上較為方便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爬40頁.jpg" id="184" name="Google Shape;1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488" y="525195"/>
            <a:ext cx="4425953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/>
          <p:nvPr/>
        </p:nvSpPr>
        <p:spPr>
          <a:xfrm>
            <a:off x="5986454" y="1347614"/>
            <a:ext cx="285752" cy="285752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5993326" y="428610"/>
            <a:ext cx="285752" cy="285752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5436096" y="2225404"/>
            <a:ext cx="285752" cy="285752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25"/>
          <p:cNvCxnSpPr/>
          <p:nvPr/>
        </p:nvCxnSpPr>
        <p:spPr>
          <a:xfrm flipH="1" rot="10800000">
            <a:off x="3923876" y="571486"/>
            <a:ext cx="2048741" cy="142876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p25"/>
          <p:cNvCxnSpPr>
            <a:endCxn id="187" idx="1"/>
          </p:cNvCxnSpPr>
          <p:nvPr/>
        </p:nvCxnSpPr>
        <p:spPr>
          <a:xfrm>
            <a:off x="3923944" y="714451"/>
            <a:ext cx="1554000" cy="1552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25"/>
          <p:cNvCxnSpPr>
            <a:endCxn id="185" idx="1"/>
          </p:cNvCxnSpPr>
          <p:nvPr/>
        </p:nvCxnSpPr>
        <p:spPr>
          <a:xfrm>
            <a:off x="3926501" y="714461"/>
            <a:ext cx="2101800" cy="6750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拿商品.jpg"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6426" y="1011544"/>
            <a:ext cx="4777574" cy="41319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5560732" y="925428"/>
            <a:ext cx="285752" cy="285752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6755213" y="996866"/>
            <a:ext cx="2286016" cy="214314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26"/>
          <p:cNvCxnSpPr>
            <a:stCxn id="197" idx="0"/>
          </p:cNvCxnSpPr>
          <p:nvPr/>
        </p:nvCxnSpPr>
        <p:spPr>
          <a:xfrm rot="10800000">
            <a:off x="7898221" y="740666"/>
            <a:ext cx="0" cy="256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9" name="Google Shape;199;p26"/>
          <p:cNvSpPr txBox="1"/>
          <p:nvPr/>
        </p:nvSpPr>
        <p:spPr>
          <a:xfrm>
            <a:off x="7176318" y="371430"/>
            <a:ext cx="1857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文章的網址</a:t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996" y="195486"/>
            <a:ext cx="3539456" cy="350785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/>
          <p:nvPr/>
        </p:nvSpPr>
        <p:spPr>
          <a:xfrm rot="2131882">
            <a:off x="3616232" y="3993715"/>
            <a:ext cx="546863" cy="3553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44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/>
          <p:nvPr/>
        </p:nvSpPr>
        <p:spPr>
          <a:xfrm>
            <a:off x="395536" y="267494"/>
            <a:ext cx="84249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自定義爬蟲函數 : 這些函數分別為"取得文章中的產品、商家、分數、心得與留言"</a:t>
            </a:r>
            <a:endParaRPr b="1" i="0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411" y="720080"/>
            <a:ext cx="3241496" cy="41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393" y="720080"/>
            <a:ext cx="3860422" cy="415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4593" y="162430"/>
            <a:ext cx="6319407" cy="481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/>
          <p:nvPr/>
        </p:nvSpPr>
        <p:spPr>
          <a:xfrm>
            <a:off x="107504" y="339502"/>
            <a:ext cx="266429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透過上面爬蟲與自定義函數，</a:t>
            </a:r>
            <a:endParaRPr b="1"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開始建立資料整理過後的Data Frame</a:t>
            </a:r>
            <a:endParaRPr b="1" i="0"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8"/>
          <p:cNvSpPr/>
          <p:nvPr/>
        </p:nvSpPr>
        <p:spPr>
          <a:xfrm rot="10800000">
            <a:off x="1944457" y="3987110"/>
            <a:ext cx="646574" cy="648072"/>
          </a:xfrm>
          <a:prstGeom prst="bentUpArrow">
            <a:avLst>
              <a:gd fmla="val 30178" name="adj1"/>
              <a:gd fmla="val 34708" name="adj2"/>
              <a:gd fmla="val 33155" name="adj3"/>
            </a:avLst>
          </a:prstGeom>
          <a:solidFill>
            <a:schemeClr val="accent1"/>
          </a:solidFill>
          <a:ln cap="flat" cmpd="sng" w="25400">
            <a:solidFill>
              <a:srgbClr val="444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251520" y="3941814"/>
            <a:ext cx="20162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結果在下一頁！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3擷取文章內容.jpg" id="222" name="Google Shape;2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42" y="339502"/>
            <a:ext cx="8663940" cy="3291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323372" y="3764866"/>
            <a:ext cx="90011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透過最初未整理過的爬蟲結果與自定義函數，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獲得整理過的文章的內容，包含 </a:t>
            </a:r>
            <a:r>
              <a:rPr b="1"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標題、商品名稱、哪間超商購入、評分、心得內容及下方留言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1907704" y="1923678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b="1" lang="zh-TW"/>
              <a:t>Part5. </a:t>
            </a:r>
            <a:r>
              <a:rPr b="1" lang="zh-TW" sz="3800"/>
              <a:t>資料分析</a:t>
            </a:r>
            <a:endParaRPr b="1" sz="3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1907704" y="1923678"/>
            <a:ext cx="4896544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zh-TW" sz="2800"/>
              <a:t>Step1.</a:t>
            </a:r>
            <a:br>
              <a:rPr b="1" lang="zh-TW" sz="2800"/>
            </a:br>
            <a:endParaRPr b="1" sz="2800"/>
          </a:p>
        </p:txBody>
      </p:sp>
      <p:sp>
        <p:nvSpPr>
          <p:cNvPr id="234" name="Google Shape;234;p31"/>
          <p:cNvSpPr/>
          <p:nvPr/>
        </p:nvSpPr>
        <p:spPr>
          <a:xfrm>
            <a:off x="1907704" y="2545003"/>
            <a:ext cx="69749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分別針對全家與7-11進行整體商品評價分析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/>
          <p:nvPr/>
        </p:nvSpPr>
        <p:spPr>
          <a:xfrm>
            <a:off x="1619672" y="1851670"/>
            <a:ext cx="7704856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首先，先將上面的Data Frame根據"商家"的欄位</a:t>
            </a:r>
            <a:endParaRPr b="1"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拆分出"全家"與"7-11"的Data Frame</a:t>
            </a:r>
            <a:endParaRPr b="1" i="0"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全家df.jpg"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56" y="1000114"/>
            <a:ext cx="7046133" cy="332423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1214414" y="357172"/>
            <a:ext cx="442915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 Data Frame</a:t>
            </a:r>
            <a:endParaRPr/>
          </a:p>
        </p:txBody>
      </p:sp>
      <p:sp>
        <p:nvSpPr>
          <p:cNvPr id="246" name="Google Shape;246;p33"/>
          <p:cNvSpPr txBox="1"/>
          <p:nvPr/>
        </p:nvSpPr>
        <p:spPr>
          <a:xfrm>
            <a:off x="2500298" y="4572014"/>
            <a:ext cx="4929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將評價全家商品的文章取出，自建Data Frame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None/>
            </a:pPr>
            <a:r>
              <a:rPr b="1" lang="zh-TW" sz="2600">
                <a:solidFill>
                  <a:schemeClr val="accent1"/>
                </a:solidFill>
              </a:rPr>
              <a:t>711</a:t>
            </a:r>
            <a:r>
              <a:rPr b="1" lang="zh-TW" sz="2600">
                <a:latin typeface="Calibri"/>
                <a:ea typeface="Calibri"/>
                <a:cs typeface="Calibri"/>
                <a:sym typeface="Calibri"/>
              </a:rPr>
              <a:t>的 </a:t>
            </a:r>
            <a:r>
              <a:rPr b="1" lang="zh-TW" sz="2600"/>
              <a:t>Data Frame</a:t>
            </a:r>
            <a:endParaRPr b="1" sz="2600"/>
          </a:p>
        </p:txBody>
      </p:sp>
      <p:pic>
        <p:nvPicPr>
          <p:cNvPr descr="5711df.jpg"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44" y="1142990"/>
            <a:ext cx="6165417" cy="33461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6500826" y="2143122"/>
            <a:ext cx="25003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將評價7-11商品的文章取出，自建Data Frame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1331640" y="771550"/>
            <a:ext cx="6678488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在現今這個繁忙的生活步調之下，超商已經成為人們日常生活的一部分，無論是三餐或宵夜，甚至是生活雜物，我們都常常選擇到超商購買。然而，當我們走到十字路口，看見兩邊分別佇立著全家與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7-11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，這時候的我們便會陷入天人交戰，到底該進去哪一家店啊啊啊啊啊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.....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雖說各個超商都有自己的擁護者，然而客觀而言，到底什麼東西應該在哪一家超商買會比較好呢？超商各自的優勢與劣勢又是什麼呢？這個問題想必是許多消費者畢生尋求的解答，畢竟只要知道超商各自的優勢與劣勢，消費者便能更容易決定踏入哪間超商。而這個也是超商經營者非常渴望知道的答案，因為唯有知道自己與對手各自的優勢與不足之處，經營者才能有效率地鞏固自己的優勢，同時更精準的針對自身弱點進行改善。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/>
          <p:nvPr/>
        </p:nvSpPr>
        <p:spPr>
          <a:xfrm>
            <a:off x="1619672" y="1851670"/>
            <a:ext cx="770485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再分別分析全家與7-11整體的分數表現，</a:t>
            </a:r>
            <a:endParaRPr b="1"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並建立直方圖 將結果視覺化。</a:t>
            </a:r>
            <a:endParaRPr b="1"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同時分別查看各自滿分與低於40分的”極端商品”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全家直方.jpg" id="263" name="Google Shape;2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5580" y="1322070"/>
            <a:ext cx="3672840" cy="24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1357290" y="357172"/>
            <a:ext cx="514353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直方圖</a:t>
            </a:r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1928794" y="3929072"/>
            <a:ext cx="70009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建立全家分數的直方圖，從圖中可以看到全家商品大多分布在70-90之間，其中又以80-90分最多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全家低於40.jpg" id="270" name="Google Shape;2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662" y="928676"/>
            <a:ext cx="7368540" cy="32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/>
        </p:nvSpPr>
        <p:spPr>
          <a:xfrm>
            <a:off x="785786" y="285734"/>
            <a:ext cx="49292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低於40分商品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37"/>
          <p:cNvCxnSpPr/>
          <p:nvPr/>
        </p:nvCxnSpPr>
        <p:spPr>
          <a:xfrm>
            <a:off x="3286116" y="2500312"/>
            <a:ext cx="642942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37"/>
          <p:cNvCxnSpPr/>
          <p:nvPr/>
        </p:nvCxnSpPr>
        <p:spPr>
          <a:xfrm>
            <a:off x="7215206" y="4143386"/>
            <a:ext cx="642942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37"/>
          <p:cNvSpPr txBox="1"/>
          <p:nvPr/>
        </p:nvSpPr>
        <p:spPr>
          <a:xfrm>
            <a:off x="886294" y="4143386"/>
            <a:ext cx="7358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以前就有聽說過全家的傘不太優，得到0分的評價看起來是真的很爛</a:t>
            </a:r>
            <a:endParaRPr/>
          </a:p>
        </p:txBody>
      </p:sp>
      <p:cxnSp>
        <p:nvCxnSpPr>
          <p:cNvPr id="275" name="Google Shape;275;p37"/>
          <p:cNvCxnSpPr/>
          <p:nvPr/>
        </p:nvCxnSpPr>
        <p:spPr>
          <a:xfrm>
            <a:off x="5572132" y="1928808"/>
            <a:ext cx="1428760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37"/>
          <p:cNvSpPr/>
          <p:nvPr/>
        </p:nvSpPr>
        <p:spPr>
          <a:xfrm>
            <a:off x="1071538" y="1857370"/>
            <a:ext cx="714380" cy="164307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全家100.jpg" id="281" name="Google Shape;28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23" y="1142990"/>
            <a:ext cx="5531773" cy="221457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/>
        </p:nvSpPr>
        <p:spPr>
          <a:xfrm>
            <a:off x="928662" y="428610"/>
            <a:ext cx="507209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100分商品</a:t>
            </a:r>
            <a:endParaRPr/>
          </a:p>
        </p:txBody>
      </p:sp>
      <p:cxnSp>
        <p:nvCxnSpPr>
          <p:cNvPr id="283" name="Google Shape;283;p38"/>
          <p:cNvCxnSpPr/>
          <p:nvPr/>
        </p:nvCxnSpPr>
        <p:spPr>
          <a:xfrm>
            <a:off x="4643438" y="3071816"/>
            <a:ext cx="1571636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3929058" y="2857502"/>
            <a:ext cx="642942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38"/>
          <p:cNvSpPr txBox="1"/>
          <p:nvPr/>
        </p:nvSpPr>
        <p:spPr>
          <a:xfrm>
            <a:off x="4071934" y="3497055"/>
            <a:ext cx="40719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可以推薦給趕著上早八但不知道買什麼當早餐的學生，而且搭配套餐cp值高！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1857798" y="915566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80"/>
              <a:buFont typeface="Calibri"/>
              <a:buNone/>
            </a:pPr>
            <a:br>
              <a:rPr lang="zh-TW" sz="3780"/>
            </a:br>
            <a:endParaRPr sz="3780"/>
          </a:p>
        </p:txBody>
      </p:sp>
      <p:pic>
        <p:nvPicPr>
          <p:cNvPr descr="直方9711.jpg" id="291" name="Google Shape;2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174" y="2071684"/>
            <a:ext cx="4071966" cy="2804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/>
        </p:nvSpPr>
        <p:spPr>
          <a:xfrm>
            <a:off x="1357290" y="293357"/>
            <a:ext cx="54292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直方圖</a:t>
            </a:r>
            <a:endParaRPr/>
          </a:p>
        </p:txBody>
      </p:sp>
      <p:sp>
        <p:nvSpPr>
          <p:cNvPr id="293" name="Google Shape;293;p39"/>
          <p:cNvSpPr/>
          <p:nvPr/>
        </p:nvSpPr>
        <p:spPr>
          <a:xfrm>
            <a:off x="3786182" y="1000114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建立7-11分數的直方圖，從圖中可以看到7-11商品大多分布在70-90之間，其中又以85-90分最多，大約是75-85分的兩倍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711低於40.jpg" id="298" name="Google Shape;2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730" y="785800"/>
            <a:ext cx="7368540" cy="297942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/>
        </p:nvSpPr>
        <p:spPr>
          <a:xfrm>
            <a:off x="642910" y="285734"/>
            <a:ext cx="335758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711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低於</a:t>
            </a: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分商品</a:t>
            </a:r>
            <a:endParaRPr/>
          </a:p>
        </p:txBody>
      </p:sp>
      <p:cxnSp>
        <p:nvCxnSpPr>
          <p:cNvPr id="300" name="Google Shape;300;p40"/>
          <p:cNvCxnSpPr/>
          <p:nvPr/>
        </p:nvCxnSpPr>
        <p:spPr>
          <a:xfrm>
            <a:off x="6000760" y="1500180"/>
            <a:ext cx="714380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40"/>
          <p:cNvCxnSpPr/>
          <p:nvPr/>
        </p:nvCxnSpPr>
        <p:spPr>
          <a:xfrm>
            <a:off x="7215206" y="1857370"/>
            <a:ext cx="928694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40"/>
          <p:cNvCxnSpPr/>
          <p:nvPr/>
        </p:nvCxnSpPr>
        <p:spPr>
          <a:xfrm>
            <a:off x="6929454" y="2000246"/>
            <a:ext cx="642942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40"/>
          <p:cNvSpPr txBox="1"/>
          <p:nvPr/>
        </p:nvSpPr>
        <p:spPr>
          <a:xfrm>
            <a:off x="755576" y="3932914"/>
            <a:ext cx="72152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蜷尾家的冰淇淋在台南是熱門商品，但出了甜筒的評價多為沒有味道，所以想吃蜷尾家不要去超商買，cp值不高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711低於40.jpg" id="308" name="Google Shape;3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794" y="1142990"/>
            <a:ext cx="6096000" cy="3032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41"/>
          <p:cNvCxnSpPr/>
          <p:nvPr/>
        </p:nvCxnSpPr>
        <p:spPr>
          <a:xfrm>
            <a:off x="7643834" y="1285866"/>
            <a:ext cx="142876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41"/>
          <p:cNvCxnSpPr/>
          <p:nvPr/>
        </p:nvCxnSpPr>
        <p:spPr>
          <a:xfrm>
            <a:off x="6858016" y="1428742"/>
            <a:ext cx="928694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1"/>
          <p:cNvSpPr txBox="1"/>
          <p:nvPr/>
        </p:nvSpPr>
        <p:spPr>
          <a:xfrm>
            <a:off x="1217877" y="475307"/>
            <a:ext cx="335758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711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低於</a:t>
            </a: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分商品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711低於40.jpg" id="316" name="Google Shape;3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780" y="852767"/>
            <a:ext cx="7330440" cy="30403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2"/>
          <p:cNvCxnSpPr/>
          <p:nvPr/>
        </p:nvCxnSpPr>
        <p:spPr>
          <a:xfrm>
            <a:off x="6286512" y="3230213"/>
            <a:ext cx="428628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42"/>
          <p:cNvCxnSpPr/>
          <p:nvPr/>
        </p:nvCxnSpPr>
        <p:spPr>
          <a:xfrm>
            <a:off x="6929454" y="2873023"/>
            <a:ext cx="428628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42"/>
          <p:cNvCxnSpPr/>
          <p:nvPr/>
        </p:nvCxnSpPr>
        <p:spPr>
          <a:xfrm>
            <a:off x="7429520" y="1301387"/>
            <a:ext cx="785818" cy="15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42"/>
          <p:cNvSpPr txBox="1"/>
          <p:nvPr/>
        </p:nvSpPr>
        <p:spPr>
          <a:xfrm>
            <a:off x="755576" y="3961465"/>
            <a:ext cx="81439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這款是初鹿和711最近聯名新出的牛乳，不過評價多為味道很淡不想回購，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看起來大家還是比較喜歡瑞穗的麥芽牛奶</a:t>
            </a:r>
            <a:endParaRPr/>
          </a:p>
        </p:txBody>
      </p:sp>
      <p:sp>
        <p:nvSpPr>
          <p:cNvPr id="321" name="Google Shape;321;p42"/>
          <p:cNvSpPr txBox="1"/>
          <p:nvPr/>
        </p:nvSpPr>
        <p:spPr>
          <a:xfrm>
            <a:off x="755576" y="267494"/>
            <a:ext cx="335758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711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低於</a:t>
            </a: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分商品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711100分.jpg" id="326" name="Google Shape;3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480" y="1214428"/>
            <a:ext cx="733044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1428728" y="285734"/>
            <a:ext cx="321471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的100分商品</a:t>
            </a:r>
            <a:endParaRPr/>
          </a:p>
        </p:txBody>
      </p:sp>
      <p:sp>
        <p:nvSpPr>
          <p:cNvPr id="328" name="Google Shape;328;p43"/>
          <p:cNvSpPr/>
          <p:nvPr/>
        </p:nvSpPr>
        <p:spPr>
          <a:xfrm>
            <a:off x="2071670" y="1071552"/>
            <a:ext cx="285752" cy="164307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2071670" y="2786064"/>
            <a:ext cx="285752" cy="164307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2714612" y="857238"/>
            <a:ext cx="5572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推薦大家以後到7-11可以多多留意這兩款商品！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兩家比較.jpg"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34" y="1357304"/>
            <a:ext cx="4421636" cy="300039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 txBox="1"/>
          <p:nvPr/>
        </p:nvSpPr>
        <p:spPr>
          <a:xfrm>
            <a:off x="447032" y="411510"/>
            <a:ext cx="65916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比較</a:t>
            </a:r>
            <a:r>
              <a:rPr b="1" lang="zh-TW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與</a:t>
            </a:r>
            <a:r>
              <a:rPr b="1" lang="zh-TW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之間 "分數的分布差異"</a:t>
            </a:r>
            <a:endParaRPr/>
          </a:p>
        </p:txBody>
      </p:sp>
      <p:sp>
        <p:nvSpPr>
          <p:cNvPr id="337" name="Google Shape;337;p44"/>
          <p:cNvSpPr txBox="1"/>
          <p:nvPr/>
        </p:nvSpPr>
        <p:spPr>
          <a:xfrm>
            <a:off x="5092212" y="1851670"/>
            <a:ext cx="389299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雖然從直方圖上看起來全家的分數普遍較7-11來得高，然而因為我們所採用的樣本中全家的文章數量較多，因此我們認為透過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“計算平均分數”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的方式來做比較</a:t>
            </a:r>
            <a:r>
              <a:rPr b="1" lang="zh-TW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會比較準確。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4"/>
          <p:cNvSpPr/>
          <p:nvPr/>
        </p:nvSpPr>
        <p:spPr>
          <a:xfrm>
            <a:off x="6084168" y="3507854"/>
            <a:ext cx="504056" cy="85024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44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6582761" y="3579862"/>
            <a:ext cx="23042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(見下下頁)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採用平均分數做比較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071141" y="468871"/>
            <a:ext cx="684076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因此！背負著社會大眾的期望～當啷啷！我們出現了！！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我們主要希望針對便利商店的兩大龍頭</a:t>
            </a:r>
            <a:r>
              <a:rPr b="1"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全家與</a:t>
            </a:r>
            <a:r>
              <a:rPr b="1"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7-11”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進行分析。而因為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PTT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是當今很貼近群眾的社群平台，因此我們決定透過爬蟲取得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PTT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的超商版文章，並抓取其中的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商品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類別的文章，再分別對全家與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7-11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進行整體評分與心得留言的分析。期待能透過對文章中的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心得部分</a:t>
            </a:r>
            <a:r>
              <a:rPr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進行口碑與文字分析的過程，得出一些有用的結論。其中主要使用的分析方法與模型包含</a:t>
            </a:r>
            <a:r>
              <a:rPr b="1"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網路爬蟲、統計圖表與視覺化、</a:t>
            </a:r>
            <a:r>
              <a:rPr b="1"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TD-IDF</a:t>
            </a:r>
            <a:r>
              <a:rPr b="1"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以及</a:t>
            </a:r>
            <a:r>
              <a:rPr b="1" lang="zh-TW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Word Cloud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920" y="2769123"/>
            <a:ext cx="227917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72" y="2769123"/>
            <a:ext cx="2305050" cy="1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785" y="2812295"/>
            <a:ext cx="2413000" cy="15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7664" y="4469130"/>
            <a:ext cx="6228184" cy="410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.jpg" id="344" name="Google Shape;34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131590"/>
            <a:ext cx="7502601" cy="2571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45"/>
          <p:cNvCxnSpPr/>
          <p:nvPr/>
        </p:nvCxnSpPr>
        <p:spPr>
          <a:xfrm>
            <a:off x="1686550" y="2427734"/>
            <a:ext cx="928694" cy="1588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6" name="Google Shape;346;p45"/>
          <p:cNvSpPr txBox="1"/>
          <p:nvPr/>
        </p:nvSpPr>
        <p:spPr>
          <a:xfrm>
            <a:off x="2686682" y="2274598"/>
            <a:ext cx="17859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文章數量較多</a:t>
            </a:r>
            <a:endParaRPr/>
          </a:p>
        </p:txBody>
      </p:sp>
      <p:sp>
        <p:nvSpPr>
          <p:cNvPr id="347" name="Google Shape;347;p45"/>
          <p:cNvSpPr/>
          <p:nvPr/>
        </p:nvSpPr>
        <p:spPr>
          <a:xfrm>
            <a:off x="1043608" y="1703094"/>
            <a:ext cx="785818" cy="35719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.jpg" id="352" name="Google Shape;3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48" y="285734"/>
            <a:ext cx="771906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/>
          <p:nvPr/>
        </p:nvSpPr>
        <p:spPr>
          <a:xfrm>
            <a:off x="785786" y="2214560"/>
            <a:ext cx="357190" cy="21431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6"/>
          <p:cNvSpPr/>
          <p:nvPr/>
        </p:nvSpPr>
        <p:spPr>
          <a:xfrm>
            <a:off x="785786" y="4572014"/>
            <a:ext cx="357190" cy="21431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3058840" y="2214560"/>
            <a:ext cx="53708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直方圖看起來全家平均比較高分，但實際平均分數卻是7-11比較高，原因是因為全家我們取的文章個數比較多 )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3995936" y="3435846"/>
            <a:ext cx="41485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*身邊大多數的人對於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好感度較高，而商品實際分析結果也是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比較高分！</a:t>
            </a:r>
            <a:endParaRPr/>
          </a:p>
        </p:txBody>
      </p:sp>
      <p:pic>
        <p:nvPicPr>
          <p:cNvPr descr="皇冠" id="357" name="Google Shape;3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23024">
            <a:off x="331768" y="2615115"/>
            <a:ext cx="483222" cy="48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907704" y="1275606"/>
            <a:ext cx="4896544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zh-TW" sz="2800"/>
              <a:t>Step2.</a:t>
            </a:r>
            <a:br>
              <a:rPr b="1" lang="zh-TW" sz="2800"/>
            </a:br>
            <a:endParaRPr b="1" sz="2800"/>
          </a:p>
        </p:txBody>
      </p:sp>
      <p:sp>
        <p:nvSpPr>
          <p:cNvPr id="363" name="Google Shape;363;p47"/>
          <p:cNvSpPr/>
          <p:nvPr/>
        </p:nvSpPr>
        <p:spPr>
          <a:xfrm>
            <a:off x="1919556" y="1925419"/>
            <a:ext cx="7071167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</a:t>
            </a: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與</a:t>
            </a: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各自"平均以上"與"及格分數"以下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之商品心得進行文字分析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--主要使用的方法為 </a:t>
            </a: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TF-IDF </a:t>
            </a: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與 </a:t>
            </a:r>
            <a:r>
              <a:rPr b="1" lang="zh-TW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 sz="2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/>
          <p:nvPr/>
        </p:nvSpPr>
        <p:spPr>
          <a:xfrm>
            <a:off x="1619672" y="1848475"/>
            <a:ext cx="770485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導入Jieba Analyse套件，進行基本的字典設定與移除贅字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再依照</a:t>
            </a:r>
            <a:r>
              <a:rPr b="1" lang="zh-TW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與</a:t>
            </a:r>
            <a:r>
              <a:rPr b="1" lang="zh-TW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各自商品的分數切割 Data Frame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.jpg" id="373" name="Google Shape;3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4192"/>
            <a:ext cx="9144000" cy="253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.jpg" id="378" name="Google Shape;3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190" y="502920"/>
            <a:ext cx="6865620" cy="413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/>
          <p:nvPr/>
        </p:nvSpPr>
        <p:spPr>
          <a:xfrm>
            <a:off x="1763688" y="1340643"/>
            <a:ext cx="7704856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模型1.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透過</a:t>
            </a:r>
            <a:r>
              <a:rPr b="1" lang="zh-TW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TF-IDF </a:t>
            </a: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，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找出</a:t>
            </a:r>
            <a:r>
              <a:rPr b="1" lang="zh-TW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與</a:t>
            </a:r>
            <a:r>
              <a:rPr b="1" lang="zh-TW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各自平均以上與及格分數以下的文章中，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討論度最高的主題。  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.jpg" id="388" name="Google Shape;3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" y="887730"/>
            <a:ext cx="9098280" cy="336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.jpg" id="393" name="Google Shape;39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93086"/>
            <a:ext cx="9144000" cy="335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.jpg" id="398" name="Google Shape;39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" y="902970"/>
            <a:ext cx="8961120" cy="333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907704" y="1923678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b="1" lang="zh-TW" sz="3800"/>
              <a:t>Part2. 研究簡介</a:t>
            </a:r>
            <a:endParaRPr b="1" sz="3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.jpg" id="403" name="Google Shape;40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" y="872490"/>
            <a:ext cx="8953500" cy="339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/>
          <p:nvPr/>
        </p:nvSpPr>
        <p:spPr>
          <a:xfrm>
            <a:off x="1763688" y="1340643"/>
            <a:ext cx="7704856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模型2.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透過</a:t>
            </a:r>
            <a:r>
              <a:rPr b="1" lang="zh-TW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Word Cloud </a:t>
            </a: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，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找出</a:t>
            </a:r>
            <a:r>
              <a:rPr b="1" lang="zh-TW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與</a:t>
            </a:r>
            <a:r>
              <a:rPr b="1" lang="zh-TW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各自平均以上與及格分數以下的文章中，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討論度最高的主題。  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zh-TW" sz="2600"/>
              <a:t>文字雲 Word Cloud</a:t>
            </a:r>
            <a:endParaRPr b="1" sz="2600"/>
          </a:p>
        </p:txBody>
      </p:sp>
      <p:sp>
        <p:nvSpPr>
          <p:cNvPr id="414" name="Google Shape;414;p57"/>
          <p:cNvSpPr txBox="1"/>
          <p:nvPr/>
        </p:nvSpPr>
        <p:spPr>
          <a:xfrm>
            <a:off x="5868144" y="2202418"/>
            <a:ext cx="31432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◎ 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 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平均以上之討論主題</a:t>
            </a:r>
            <a:endParaRPr/>
          </a:p>
        </p:txBody>
      </p:sp>
      <p:pic>
        <p:nvPicPr>
          <p:cNvPr id="415" name="Google Shape;4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31590"/>
            <a:ext cx="5195810" cy="321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/>
          <p:nvPr/>
        </p:nvSpPr>
        <p:spPr>
          <a:xfrm>
            <a:off x="3071802" y="4143386"/>
            <a:ext cx="30652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◎ 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 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60分以下之討論主題</a:t>
            </a:r>
            <a:endParaRPr/>
          </a:p>
        </p:txBody>
      </p:sp>
      <p:pic>
        <p:nvPicPr>
          <p:cNvPr id="421" name="Google Shape;42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8332" y="411510"/>
            <a:ext cx="5807335" cy="353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/>
        </p:nvSpPr>
        <p:spPr>
          <a:xfrm>
            <a:off x="6036975" y="2202409"/>
            <a:ext cx="3240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◎ 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 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平均以上之討論主題</a:t>
            </a:r>
            <a:endParaRPr/>
          </a:p>
        </p:txBody>
      </p:sp>
      <p:pic>
        <p:nvPicPr>
          <p:cNvPr id="427" name="Google Shape;4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694887"/>
            <a:ext cx="5425415" cy="33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/>
          <p:nvPr/>
        </p:nvSpPr>
        <p:spPr>
          <a:xfrm>
            <a:off x="2958944" y="4155926"/>
            <a:ext cx="3226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◎ 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60分以下之討論主題</a:t>
            </a:r>
            <a:endParaRPr/>
          </a:p>
        </p:txBody>
      </p:sp>
      <p:pic>
        <p:nvPicPr>
          <p:cNvPr id="433" name="Google Shape;4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086" y="483518"/>
            <a:ext cx="5731825" cy="3587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title"/>
          </p:nvPr>
        </p:nvSpPr>
        <p:spPr>
          <a:xfrm>
            <a:off x="1907704" y="1923678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b="1" lang="zh-TW"/>
              <a:t>Part6. </a:t>
            </a:r>
            <a:r>
              <a:rPr b="1" lang="zh-TW" sz="3800"/>
              <a:t>資料報告</a:t>
            </a:r>
            <a:endParaRPr b="1" sz="3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/>
        </p:nvSpPr>
        <p:spPr>
          <a:xfrm>
            <a:off x="1071538" y="285734"/>
            <a:ext cx="285752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/>
          </a:p>
        </p:txBody>
      </p:sp>
      <p:sp>
        <p:nvSpPr>
          <p:cNvPr id="444" name="Google Shape;444;p62"/>
          <p:cNvSpPr txBox="1"/>
          <p:nvPr/>
        </p:nvSpPr>
        <p:spPr>
          <a:xfrm>
            <a:off x="1357290" y="871325"/>
            <a:ext cx="778671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看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全家高分群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TFIDF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與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Word Cloud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可知: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店員--&gt;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全家都是直營店(沒有加盟店)，店員管理是優勢，可能服務態度較好。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好吃、口感、口味--&gt;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透過這些關鍵字，加上全家高分商品都是吃的為主，可見全家微波食品及食品類蠻優秀的。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霜淇淋--&gt;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全家霜淇淋一直在所有便利商店裡面赫赫有名，除了口味不斷的推陳出新，也常常配合活動，實為全家的優勢。</a:t>
            </a:r>
            <a:endParaRPr/>
          </a:p>
        </p:txBody>
      </p:sp>
      <p:sp>
        <p:nvSpPr>
          <p:cNvPr id="445" name="Google Shape;445;p62"/>
          <p:cNvSpPr txBox="1"/>
          <p:nvPr/>
        </p:nvSpPr>
        <p:spPr>
          <a:xfrm>
            <a:off x="1835696" y="3015483"/>
            <a:ext cx="705678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看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全家低分群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TFIDF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與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Word Cloud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可知: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太甜、甜得、很甜--&gt;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全家的飲料類可能有太甜的問題，但由於便利商店的飲料都是由外面廠商進貨，因此須先清楚是哪些商品過甜。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焦糖、布丁、蛋糕、雪糕--&gt;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這些商品可能都與上面”太甜”的問題有相關，因此建議全家可以多注意這些商品是否有太甜的問題，可以考慮向供應商反應。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3"/>
          <p:cNvSpPr txBox="1"/>
          <p:nvPr/>
        </p:nvSpPr>
        <p:spPr>
          <a:xfrm>
            <a:off x="1071538" y="285734"/>
            <a:ext cx="285752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/>
          </a:p>
        </p:txBody>
      </p:sp>
      <p:sp>
        <p:nvSpPr>
          <p:cNvPr id="451" name="Google Shape;451;p63"/>
          <p:cNvSpPr/>
          <p:nvPr/>
        </p:nvSpPr>
        <p:spPr>
          <a:xfrm>
            <a:off x="1500707" y="987574"/>
            <a:ext cx="763284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看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7-11高分群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TFIDF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與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Word Cloud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可知: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好吃--&gt;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大部分都說口味好吃，可見7-11食品類都得到大部分人的喜愛。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鮮奶、牛奶、奶茶、飲料--&gt;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推論為7-11的手搖飲料類(櫃台製作的咖啡類牛奶類)，也得到大部分人的喜愛。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價格--&gt;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可見便宜的價格可能是7-11的優勢之一</a:t>
            </a:r>
            <a:endParaRPr/>
          </a:p>
        </p:txBody>
      </p:sp>
      <p:sp>
        <p:nvSpPr>
          <p:cNvPr id="452" name="Google Shape;452;p63"/>
          <p:cNvSpPr/>
          <p:nvPr/>
        </p:nvSpPr>
        <p:spPr>
          <a:xfrm>
            <a:off x="1835696" y="3001764"/>
            <a:ext cx="72008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看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7-11低分群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TFIDF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與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Word Cloud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可知: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很甜、太甜--&gt;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跟全家一樣有太甜的問題。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雞胸肉--&gt;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7-11的雞胸肉常常聽說很難吃，沒想到在低分群的TFIDF驗證了這個消息。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麥茶、多纖、檸檬--&gt;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可見7-11的麥茶不太滿足消費者的口味。且檸檬、多纖相關飲品也須注意口味或價格上是否需要改善。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zh-TW" sz="2600"/>
              <a:t>建議</a:t>
            </a:r>
            <a:endParaRPr/>
          </a:p>
        </p:txBody>
      </p:sp>
      <p:sp>
        <p:nvSpPr>
          <p:cNvPr id="458" name="Google Shape;458;p64"/>
          <p:cNvSpPr txBox="1"/>
          <p:nvPr/>
        </p:nvSpPr>
        <p:spPr>
          <a:xfrm>
            <a:off x="457200" y="987574"/>
            <a:ext cx="285752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全家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全家的服務品質很好，可以再讓他有特色，例如配合節慶一些活動可以套用在店員訓練。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霜淇淋的口味更新也不能停！要讓霜淇淋稱霸全便利商店。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現在人較注重養身，可以推出一些較不甜的飲料，提升櫃台製作的飲料類的品質，這樣才可以跟7-11競爭。</a:t>
            </a:r>
            <a:endParaRPr/>
          </a:p>
        </p:txBody>
      </p:sp>
      <p:sp>
        <p:nvSpPr>
          <p:cNvPr id="459" name="Google Shape;459;p64"/>
          <p:cNvSpPr txBox="1"/>
          <p:nvPr/>
        </p:nvSpPr>
        <p:spPr>
          <a:xfrm>
            <a:off x="3550451" y="987573"/>
            <a:ext cx="2428892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7-11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客人對食品的滿意度可說是很高，但是需要繼續維持食品類的品質，推出新口味。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服務方面，可以提供集體的員工訓練，以提升參差不齊的服務品質。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雞胸肉與麥茶應該換個廠商，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手搖飲料類可以增加甜度的選擇。</a:t>
            </a:r>
            <a:endParaRPr/>
          </a:p>
        </p:txBody>
      </p:sp>
      <p:sp>
        <p:nvSpPr>
          <p:cNvPr id="460" name="Google Shape;460;p64"/>
          <p:cNvSpPr txBox="1"/>
          <p:nvPr/>
        </p:nvSpPr>
        <p:spPr>
          <a:xfrm>
            <a:off x="6143668" y="1002089"/>
            <a:ext cx="292892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</a:t>
            </a:r>
            <a:r>
              <a:rPr b="1" lang="zh-TW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消費者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1.傘類萬萬不可在全家購買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2.雞胸肉與麥茶萬萬不可在7-11購買。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3.手搖飲料類可以選擇在7-11購買。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4.價格部分7-11可能在自家產品上會相對便宜。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5.全家的霜淇淋非常推薦！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6.心情不好時可以考慮去全家，因為服務品質較好。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zh-TW" sz="2600">
                <a:latin typeface="Calibri"/>
                <a:ea typeface="Calibri"/>
                <a:cs typeface="Calibri"/>
                <a:sym typeface="Calibri"/>
              </a:rPr>
              <a:t>一、研究主題 -- 以PTT CVS版 (超商版) 分析超商評價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.png" id="81" name="Google Shape;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44" y="1142990"/>
            <a:ext cx="4866752" cy="2359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png" id="82" name="Google Shape;8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5984" y="1714494"/>
            <a:ext cx="4802914" cy="2214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png" id="83" name="Google Shape;8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7620" y="2714626"/>
            <a:ext cx="4786346" cy="22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428596" y="1214428"/>
            <a:ext cx="571504" cy="2428892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2928926" y="2143122"/>
            <a:ext cx="642942" cy="21431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3000364" y="2357436"/>
            <a:ext cx="642942" cy="21431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4500562" y="2857502"/>
            <a:ext cx="357190" cy="21431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4500562" y="3071816"/>
            <a:ext cx="357190" cy="21431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idx="2" type="body"/>
          </p:nvPr>
        </p:nvSpPr>
        <p:spPr>
          <a:xfrm>
            <a:off x="4355976" y="1563638"/>
            <a:ext cx="4788024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zh-TW" sz="1800">
                <a:latin typeface="Calibri"/>
                <a:ea typeface="Calibri"/>
                <a:cs typeface="Calibri"/>
                <a:sym typeface="Calibri"/>
              </a:rPr>
              <a:t>1. 爬蟲 爬取PTT CVS版的近期文章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zh-TW" sz="1800">
                <a:latin typeface="Calibri"/>
                <a:ea typeface="Calibri"/>
                <a:cs typeface="Calibri"/>
                <a:sym typeface="Calibri"/>
              </a:rPr>
              <a:t>2. 分別針對全家與7-11進行整體商品評價分析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zh-TW" sz="1800">
                <a:latin typeface="Calibri"/>
                <a:ea typeface="Calibri"/>
                <a:cs typeface="Calibri"/>
                <a:sym typeface="Calibri"/>
              </a:rPr>
              <a:t>3. 對全家與7-11各自"平均以上"與"及格分數 (60分)以下"之商品心得進行文字分析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zh-TW" sz="1800">
                <a:latin typeface="Calibri"/>
                <a:ea typeface="Calibri"/>
                <a:cs typeface="Calibri"/>
                <a:sym typeface="Calibri"/>
              </a:rPr>
              <a:t>4. 商業決策與結論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3234680" y="339502"/>
            <a:ext cx="267464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zh-TW" sz="2600"/>
              <a:t>二、研究流程</a:t>
            </a:r>
            <a:endParaRPr b="1"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4427984" y="1707654"/>
            <a:ext cx="4320480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希望能推薦消費者在買某一類商品的時候該去全家或7-11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看整體評價與客戶喜好來建議超商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3311860" y="339502"/>
            <a:ext cx="252028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MingLiu"/>
              <a:buNone/>
            </a:pPr>
            <a:r>
              <a:rPr b="1" lang="zh-TW" sz="2600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三、期望目的</a:t>
            </a:r>
            <a:endParaRPr b="1" sz="260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4786314" y="3286130"/>
            <a:ext cx="37862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可以如何改善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1907704" y="1923678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80"/>
              <a:buFont typeface="Calibri"/>
              <a:buNone/>
            </a:pPr>
            <a:r>
              <a:rPr b="1" lang="zh-TW" sz="3780"/>
              <a:t>Part3. 參考資料來源與分析架構</a:t>
            </a:r>
            <a:endParaRPr b="1" sz="378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220">
  <a:themeElements>
    <a:clrScheme name="Custom 15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5E6DBE"/>
      </a:accent1>
      <a:accent2>
        <a:srgbClr val="3D4166"/>
      </a:accent2>
      <a:accent3>
        <a:srgbClr val="FFCE54"/>
      </a:accent3>
      <a:accent4>
        <a:srgbClr val="434A54"/>
      </a:accent4>
      <a:accent5>
        <a:srgbClr val="E8EAF1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